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2" r:id="rId5"/>
    <p:sldId id="286" r:id="rId6"/>
    <p:sldId id="285" r:id="rId7"/>
    <p:sldId id="273" r:id="rId8"/>
    <p:sldId id="292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01A"/>
    <a:srgbClr val="FCC900"/>
    <a:srgbClr val="2A8A7A"/>
    <a:srgbClr val="65B1FC"/>
    <a:srgbClr val="FFCA08"/>
    <a:srgbClr val="FE5857"/>
    <a:srgbClr val="FFF5F5"/>
    <a:srgbClr val="F2C80E"/>
    <a:srgbClr val="E7BFE8"/>
    <a:srgbClr val="CE88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5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9967CC-15CB-878C-F01E-B8CE670A3D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65FA0-461D-0DF2-682C-8D459DC745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81D48-C53B-4FB4-8EAF-B216BE04368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9E82-981B-39CA-7FEE-E703428DF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AE595-C018-6E14-6BEA-2455358847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50426-A0F1-467C-AB1A-A5D300C4E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47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5C0838B-D86F-D3A0-B5E4-EB8DE6966EA4}"/>
              </a:ext>
            </a:extLst>
          </p:cNvPr>
          <p:cNvSpPr/>
          <p:nvPr userDrawn="1"/>
        </p:nvSpPr>
        <p:spPr>
          <a:xfrm>
            <a:off x="6272374" y="5982120"/>
            <a:ext cx="5906556" cy="894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3CD3F98-26FF-EB0E-20C0-66F67C3EE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60" y="6075415"/>
            <a:ext cx="1484994" cy="707693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1281203C-8C56-2E61-EF12-029C088F59F6}"/>
              </a:ext>
            </a:extLst>
          </p:cNvPr>
          <p:cNvSpPr txBox="1"/>
          <p:nvPr userDrawn="1"/>
        </p:nvSpPr>
        <p:spPr>
          <a:xfrm>
            <a:off x="6270454" y="6263047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#PowerBIDaysMallorca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1DE85-5BF4-5386-B384-28F23939701E}"/>
              </a:ext>
            </a:extLst>
          </p:cNvPr>
          <p:cNvSpPr/>
          <p:nvPr userDrawn="1"/>
        </p:nvSpPr>
        <p:spPr>
          <a:xfrm>
            <a:off x="231606" y="5443546"/>
            <a:ext cx="5781675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1E318-5EF5-D8B9-3EC0-569A0463677A}"/>
              </a:ext>
            </a:extLst>
          </p:cNvPr>
          <p:cNvSpPr/>
          <p:nvPr userDrawn="1"/>
        </p:nvSpPr>
        <p:spPr>
          <a:xfrm>
            <a:off x="314820" y="5443546"/>
            <a:ext cx="10356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Sponsors: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PARCBIT LOGO | FUNDACIÓ BIT">
            <a:extLst>
              <a:ext uri="{FF2B5EF4-FFF2-40B4-BE49-F238E27FC236}">
                <a16:creationId xmlns:a16="http://schemas.microsoft.com/office/drawing/2014/main" id="{8E25643D-8B33-772E-6434-D29755E455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493" y="5532267"/>
            <a:ext cx="1594149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0753D419-E7D8-923D-4459-944299018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7" r="17878" b="34312"/>
          <a:stretch/>
        </p:blipFill>
        <p:spPr>
          <a:xfrm>
            <a:off x="6847974" y="247228"/>
            <a:ext cx="4256771" cy="4504915"/>
          </a:xfrm>
          <a:prstGeom prst="roundRect">
            <a:avLst>
              <a:gd name="adj" fmla="val 8124"/>
            </a:avLst>
          </a:prstGeom>
          <a:effectLst>
            <a:outerShdw blurRad="7239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1028" name="Picture 4" descr="May be a graphic of text">
            <a:extLst>
              <a:ext uri="{FF2B5EF4-FFF2-40B4-BE49-F238E27FC236}">
                <a16:creationId xmlns:a16="http://schemas.microsoft.com/office/drawing/2014/main" id="{7E7E16A3-70D8-DA3A-0CA3-F11C410C3B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784" y="5486174"/>
            <a:ext cx="894281" cy="89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88D7011-F6FD-BEFA-D524-0BFE4582E3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588" y="3542941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E6E3C633-E95A-44BF-7FBA-12FD1BFD22DC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434" y="2053621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D82F3F9-A948-3FE6-DA55-E534A798C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66" y="134840"/>
            <a:ext cx="1484994" cy="7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6EF0C1E9-DADC-8C71-7F04-60C9C95FFD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66" y="134840"/>
            <a:ext cx="1484994" cy="7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6" r:id="rId3"/>
    <p:sldLayoutId id="2147483652" r:id="rId4"/>
    <p:sldLayoutId id="2147483653" r:id="rId5"/>
    <p:sldLayoutId id="2147483654" r:id="rId6"/>
    <p:sldLayoutId id="2147483655" r:id="rId7"/>
    <p:sldLayoutId id="214748367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community.microsoft.com/t5/security-compliance-and-identity/sensitivity-label-support-in-microsoft-fabric-and-power-bi/ba-p/3874178#:~:text=Power%20BI%20datasets%20that%20connect,when%20brought%20into%20Power%20BI" TargetMode="External"/><Relationship Id="rId3" Type="http://schemas.openxmlformats.org/officeDocument/2006/relationships/hyperlink" Target="https://learn.microsoft.com/en-us/power-bi/enterprise/service-security-sensitivity-label-overview" TargetMode="External"/><Relationship Id="rId7" Type="http://schemas.openxmlformats.org/officeDocument/2006/relationships/hyperlink" Target="https://learn.microsoft.com/en-gb/power-bi/enterprise/service-security-sensitivity-label-audit-schema" TargetMode="External"/><Relationship Id="rId2" Type="http://schemas.openxmlformats.org/officeDocument/2006/relationships/hyperlink" Target="https://learn.microsoft.com/en-us/microsoft-365/compliance/create-sensitivity-labels?view=o365-worldwide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rn.microsoft.com/en-us/defender-cloud-apps/anomaly-detection-policy#unusual-activities-by-user" TargetMode="External"/><Relationship Id="rId5" Type="http://schemas.openxmlformats.org/officeDocument/2006/relationships/hyperlink" Target="https://learn.microsoft.com/en-us/power-bi/enterprise/service-security-using-defender-for-cloud-apps-controls" TargetMode="External"/><Relationship Id="rId4" Type="http://schemas.openxmlformats.org/officeDocument/2006/relationships/hyperlink" Target="https://learn.microsoft.com/en-us/power-bi/enterprise/service-security-dlp-policies-for-power-bi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hyperlink" Target="http://www.powerbistyl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credly.com/badges/272d2a13-0d32-46b5-9f09-88eff7396ffc/public_url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3FCF94-60D5-FEF7-DA56-135DBA0E497C}"/>
              </a:ext>
            </a:extLst>
          </p:cNvPr>
          <p:cNvSpPr txBox="1">
            <a:spLocks/>
          </p:cNvSpPr>
          <p:nvPr/>
        </p:nvSpPr>
        <p:spPr>
          <a:xfrm>
            <a:off x="2732458" y="881414"/>
            <a:ext cx="6727083" cy="2693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PII </a:t>
            </a:r>
            <a:r>
              <a:rPr lang="es-ES" dirty="0" err="1"/>
              <a:t>reports</a:t>
            </a:r>
            <a:r>
              <a:rPr lang="es-ES" dirty="0"/>
              <a:t> &amp;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data </a:t>
            </a:r>
            <a:r>
              <a:rPr lang="es-ES" dirty="0" err="1"/>
              <a:t>safer</a:t>
            </a:r>
            <a:endParaRPr lang="es-E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5A5DA1E-D528-26E0-80AF-5DEE518E565E}"/>
              </a:ext>
            </a:extLst>
          </p:cNvPr>
          <p:cNvSpPr txBox="1">
            <a:spLocks/>
          </p:cNvSpPr>
          <p:nvPr/>
        </p:nvSpPr>
        <p:spPr>
          <a:xfrm>
            <a:off x="3618593" y="3017963"/>
            <a:ext cx="6135007" cy="1313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Francisco Gutiérrez González</a:t>
            </a:r>
          </a:p>
        </p:txBody>
      </p:sp>
    </p:spTree>
    <p:extLst>
      <p:ext uri="{BB962C8B-B14F-4D97-AF65-F5344CB8AC3E}">
        <p14:creationId xmlns:p14="http://schemas.microsoft.com/office/powerpoint/2010/main" val="2696776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Tenant Settings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96C373-C263-99AC-2E77-96A348568D88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10255898" cy="4319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Copy and paste visuals, export to csv, MHTML, XML image.</a:t>
            </a:r>
          </a:p>
          <a:p>
            <a:r>
              <a:rPr lang="en-US" sz="2000" dirty="0"/>
              <a:t>Publish to Web.</a:t>
            </a:r>
          </a:p>
          <a:p>
            <a:r>
              <a:rPr lang="en-US" sz="2000" dirty="0"/>
              <a:t>Shareable links to grant access to everyone in your org.</a:t>
            </a:r>
          </a:p>
          <a:p>
            <a:r>
              <a:rPr lang="en-US" sz="2000" dirty="0"/>
              <a:t>Users to try Power BI paid features.</a:t>
            </a:r>
          </a:p>
          <a:p>
            <a:r>
              <a:rPr lang="en-US" sz="2000" dirty="0"/>
              <a:t>Guest users:</a:t>
            </a:r>
          </a:p>
          <a:p>
            <a:pPr lvl="1"/>
            <a:r>
              <a:rPr lang="en-US" sz="1600" dirty="0"/>
              <a:t>Invite External users to your organization.</a:t>
            </a:r>
          </a:p>
          <a:p>
            <a:pPr lvl="1"/>
            <a:r>
              <a:rPr lang="en-US" sz="1600" dirty="0"/>
              <a:t>Emails subscriptions to be sent to external users.</a:t>
            </a:r>
          </a:p>
          <a:p>
            <a:pPr lvl="1"/>
            <a:r>
              <a:rPr lang="en-US" sz="1600" dirty="0"/>
              <a:t>Specific users to turn on external data sharing.</a:t>
            </a:r>
          </a:p>
          <a:p>
            <a:pPr lvl="1"/>
            <a:r>
              <a:rPr lang="en-US" sz="1600" dirty="0"/>
              <a:t>Guest users to edit and manage content in the org.</a:t>
            </a:r>
          </a:p>
          <a:p>
            <a:pPr lvl="1"/>
            <a:r>
              <a:rPr lang="en-US" sz="1600" dirty="0"/>
              <a:t>Guest users can work with shared dataset in their own tenant.</a:t>
            </a:r>
          </a:p>
        </p:txBody>
      </p:sp>
    </p:spTree>
    <p:extLst>
      <p:ext uri="{BB962C8B-B14F-4D97-AF65-F5344CB8AC3E}">
        <p14:creationId xmlns:p14="http://schemas.microsoft.com/office/powerpoint/2010/main" val="468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Monitoring &amp; Auditing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96C373-C263-99AC-2E77-96A348568D88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8219400" cy="4319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Access to workspaces, apps, reports and datasets</a:t>
            </a:r>
          </a:p>
          <a:p>
            <a:r>
              <a:rPr lang="en-US" sz="2000" dirty="0"/>
              <a:t>Usage</a:t>
            </a:r>
          </a:p>
          <a:p>
            <a:r>
              <a:rPr lang="en-US" sz="2000" dirty="0"/>
              <a:t>Downloads</a:t>
            </a:r>
          </a:p>
          <a:p>
            <a:r>
              <a:rPr lang="en-US" sz="2000" dirty="0"/>
              <a:t>Change of Tenant Settings</a:t>
            </a:r>
          </a:p>
          <a:p>
            <a:r>
              <a:rPr lang="en-US" sz="2000" dirty="0"/>
              <a:t>Subscriptions</a:t>
            </a:r>
          </a:p>
          <a:p>
            <a:r>
              <a:rPr lang="en-US" sz="2000" dirty="0"/>
              <a:t>Personal workspaces</a:t>
            </a:r>
          </a:p>
          <a:p>
            <a:r>
              <a:rPr lang="en-US" sz="2000" dirty="0"/>
              <a:t>Sensitivity labels</a:t>
            </a:r>
          </a:p>
          <a:p>
            <a:r>
              <a:rPr lang="en-US" sz="2000" dirty="0"/>
              <a:t>Service principals / service accounts</a:t>
            </a:r>
          </a:p>
        </p:txBody>
      </p:sp>
    </p:spTree>
    <p:extLst>
      <p:ext uri="{BB962C8B-B14F-4D97-AF65-F5344CB8AC3E}">
        <p14:creationId xmlns:p14="http://schemas.microsoft.com/office/powerpoint/2010/main" val="309519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96C373-C263-99AC-2E77-96A348568D88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11235612" cy="4319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hlinkClick r:id="rId2"/>
              </a:rPr>
              <a:t>https://learn.microsoft.com/en-us/microsoft-365/compliance/create-sensitivity-labels?view=o365-worldwide</a:t>
            </a:r>
            <a:endParaRPr lang="es-ES" sz="1800" dirty="0"/>
          </a:p>
          <a:p>
            <a:pPr marL="0" indent="0">
              <a:buNone/>
            </a:pPr>
            <a:endParaRPr lang="es-ES" sz="600" dirty="0"/>
          </a:p>
          <a:p>
            <a:pPr marL="0" indent="0">
              <a:buNone/>
            </a:pPr>
            <a:r>
              <a:rPr lang="es-ES" sz="1800" dirty="0">
                <a:hlinkClick r:id="rId3"/>
              </a:rPr>
              <a:t>https://learn.microsoft.com/en-us/power-bi/enterprise/service-security-sensitivity-label-overview</a:t>
            </a:r>
            <a:endParaRPr lang="es-ES" sz="1800" dirty="0"/>
          </a:p>
          <a:p>
            <a:pPr marL="0" indent="0">
              <a:buNone/>
            </a:pPr>
            <a:endParaRPr lang="es-ES" sz="600" dirty="0"/>
          </a:p>
          <a:p>
            <a:pPr marL="0" indent="0">
              <a:buNone/>
            </a:pPr>
            <a:r>
              <a:rPr lang="es-ES" sz="1800" dirty="0">
                <a:hlinkClick r:id="rId4"/>
              </a:rPr>
              <a:t>https://learn.microsoft.com/en-us/power-bi/enterprise/service-security-dlp-policies-for-power-bi</a:t>
            </a:r>
            <a:endParaRPr lang="es-ES" sz="1800" dirty="0"/>
          </a:p>
          <a:p>
            <a:pPr marL="0" indent="0">
              <a:buNone/>
            </a:pPr>
            <a:endParaRPr lang="es-ES" sz="600" dirty="0"/>
          </a:p>
          <a:p>
            <a:pPr marL="0" indent="0">
              <a:buNone/>
            </a:pPr>
            <a:r>
              <a:rPr lang="es-ES" sz="1800" dirty="0">
                <a:hlinkClick r:id="rId5"/>
              </a:rPr>
              <a:t>https://learn.microsoft.com/en-us/power-bi/enterprise/service-security-using-defender-for-cloud-apps-controls</a:t>
            </a:r>
            <a:endParaRPr lang="es-ES" sz="1800" dirty="0"/>
          </a:p>
          <a:p>
            <a:pPr marL="0" indent="0">
              <a:buNone/>
            </a:pPr>
            <a:endParaRPr lang="es-ES" sz="600" dirty="0"/>
          </a:p>
          <a:p>
            <a:pPr marL="0" indent="0">
              <a:buNone/>
            </a:pPr>
            <a:r>
              <a:rPr lang="es-ES" sz="1800" dirty="0">
                <a:hlinkClick r:id="rId6"/>
              </a:rPr>
              <a:t>https://learn.microsoft.com/en-us/defender-cloud-apps/anomaly-detection-policy#unusual-activities-by-user</a:t>
            </a:r>
            <a:endParaRPr lang="es-ES" sz="1800" dirty="0"/>
          </a:p>
          <a:p>
            <a:pPr marL="0" indent="0">
              <a:buNone/>
            </a:pPr>
            <a:endParaRPr lang="es-ES" sz="600" dirty="0"/>
          </a:p>
          <a:p>
            <a:pPr marL="0" indent="0">
              <a:buNone/>
            </a:pPr>
            <a:r>
              <a:rPr lang="es-ES" sz="2000" dirty="0">
                <a:hlinkClick r:id="rId7"/>
              </a:rPr>
              <a:t>https://learn.microsoft.com/en-gb/power-bi/enterprise/service-security-sensitivity-label-audit-schema</a:t>
            </a:r>
            <a:endParaRPr lang="es-ES" sz="2000" dirty="0"/>
          </a:p>
          <a:p>
            <a:pPr marL="0" indent="0">
              <a:buNone/>
            </a:pPr>
            <a:r>
              <a:rPr lang="es-ES" sz="2000" dirty="0">
                <a:hlinkClick r:id="rId8"/>
              </a:rPr>
              <a:t>https://techcommunity.microsoft.com/t5/security-compliance-and-identity/sensitivity-label-support-in-microsoft-fabric-and-power-bi/ba-p/3874178#:~:text=Power%20BI%20datasets%20that%20connect,when%20brought%20into%20Power%20BI</a:t>
            </a:r>
            <a:r>
              <a:rPr lang="es-ES" sz="2000" dirty="0"/>
              <a:t>.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24679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4A32A3-8628-712D-661B-1827B727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1" y="1204119"/>
            <a:ext cx="6144327" cy="1285082"/>
          </a:xfrm>
        </p:spPr>
        <p:txBody>
          <a:bodyPr/>
          <a:lstStyle/>
          <a:p>
            <a:r>
              <a:rPr lang="en-US" sz="4800" dirty="0"/>
              <a:t>Francisco Gutiérrez González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C299D-C00A-AAD0-248B-534DB821C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12" y="2670719"/>
            <a:ext cx="5770474" cy="2587082"/>
          </a:xfrm>
        </p:spPr>
        <p:txBody>
          <a:bodyPr>
            <a:normAutofit/>
          </a:bodyPr>
          <a:lstStyle/>
          <a:p>
            <a:r>
              <a:rPr lang="en-US" sz="2400" dirty="0"/>
              <a:t>Power BI Lead @ </a:t>
            </a:r>
            <a:r>
              <a:rPr lang="en-US" sz="2400" dirty="0" err="1"/>
              <a:t>Entain</a:t>
            </a:r>
            <a:endParaRPr lang="en-US" sz="2400" dirty="0"/>
          </a:p>
          <a:p>
            <a:r>
              <a:rPr lang="en-US" sz="2400" dirty="0"/>
              <a:t>Administrator @ Málaga Power BI UG</a:t>
            </a:r>
          </a:p>
        </p:txBody>
      </p:sp>
      <p:grpSp>
        <p:nvGrpSpPr>
          <p:cNvPr id="13" name="Google Shape;10463;p79">
            <a:extLst>
              <a:ext uri="{FF2B5EF4-FFF2-40B4-BE49-F238E27FC236}">
                <a16:creationId xmlns:a16="http://schemas.microsoft.com/office/drawing/2014/main" id="{7BF14F86-528E-E393-5572-B02FFD0928D9}"/>
              </a:ext>
            </a:extLst>
          </p:cNvPr>
          <p:cNvGrpSpPr/>
          <p:nvPr/>
        </p:nvGrpSpPr>
        <p:grpSpPr>
          <a:xfrm>
            <a:off x="715575" y="6231672"/>
            <a:ext cx="310972" cy="247669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14" name="Google Shape;10464;p79">
              <a:extLst>
                <a:ext uri="{FF2B5EF4-FFF2-40B4-BE49-F238E27FC236}">
                  <a16:creationId xmlns:a16="http://schemas.microsoft.com/office/drawing/2014/main" id="{5474DD74-FA16-39CF-842C-C41BA594205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" name="Google Shape;10465;p79">
              <a:extLst>
                <a:ext uri="{FF2B5EF4-FFF2-40B4-BE49-F238E27FC236}">
                  <a16:creationId xmlns:a16="http://schemas.microsoft.com/office/drawing/2014/main" id="{5D450C69-12D4-EB3A-E166-33D0049B49A9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97967181-E4B1-1E7B-2D1E-7819ED9B4941}"/>
              </a:ext>
            </a:extLst>
          </p:cNvPr>
          <p:cNvSpPr txBox="1">
            <a:spLocks/>
          </p:cNvSpPr>
          <p:nvPr/>
        </p:nvSpPr>
        <p:spPr>
          <a:xfrm>
            <a:off x="1037743" y="6249945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  <a:hlinkClick r:id="rId2"/>
              </a:rPr>
              <a:t>www.PowerBIStyle.com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pic>
        <p:nvPicPr>
          <p:cNvPr id="19" name="Picture 18" descr="A picture containing person, person, suit, posing">
            <a:extLst>
              <a:ext uri="{FF2B5EF4-FFF2-40B4-BE49-F238E27FC236}">
                <a16:creationId xmlns:a16="http://schemas.microsoft.com/office/drawing/2014/main" id="{F277CABB-9544-6801-55C7-A440D32E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664" y="807955"/>
            <a:ext cx="5385336" cy="5348514"/>
          </a:xfrm>
          <a:prstGeom prst="rect">
            <a:avLst/>
          </a:prstGeom>
        </p:spPr>
      </p:pic>
      <p:pic>
        <p:nvPicPr>
          <p:cNvPr id="20" name="Picture 19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79F69A51-9186-6646-B3BF-C2A573C9C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012" y="4230454"/>
            <a:ext cx="1523419" cy="1523419"/>
          </a:xfrm>
          <a:prstGeom prst="rect">
            <a:avLst/>
          </a:prstGeom>
        </p:spPr>
      </p:pic>
      <p:pic>
        <p:nvPicPr>
          <p:cNvPr id="21" name="Picture 20" descr="A picture containing text, sig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38771EE-327A-D908-3B92-4212DBE8DB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27" y="4221317"/>
            <a:ext cx="1523420" cy="15234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D2DAE8F-4733-084E-E4C8-D2CC8E6C03EF}"/>
              </a:ext>
            </a:extLst>
          </p:cNvPr>
          <p:cNvGrpSpPr/>
          <p:nvPr/>
        </p:nvGrpSpPr>
        <p:grpSpPr>
          <a:xfrm>
            <a:off x="754764" y="3964260"/>
            <a:ext cx="1551552" cy="2016535"/>
            <a:chOff x="8762280" y="3838669"/>
            <a:chExt cx="1551552" cy="2016535"/>
          </a:xfrm>
        </p:grpSpPr>
        <p:pic>
          <p:nvPicPr>
            <p:cNvPr id="26" name="Picture 25" descr="Qr code&#10;&#10;Description automatically generated">
              <a:extLst>
                <a:ext uri="{FF2B5EF4-FFF2-40B4-BE49-F238E27FC236}">
                  <a16:creationId xmlns:a16="http://schemas.microsoft.com/office/drawing/2014/main" id="{ADF1E22B-63C5-27C7-44F9-AC57CFC5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280" y="3838669"/>
              <a:ext cx="1551552" cy="201653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B797402-4343-347A-F7AE-153EF98F1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08574" y="3880393"/>
              <a:ext cx="1458963" cy="1458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62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Where is</a:t>
            </a:r>
            <a:r>
              <a:rPr lang="es-ES" dirty="0"/>
              <a:t> </a:t>
            </a:r>
            <a:r>
              <a:rPr lang="en-GB" dirty="0"/>
              <a:t>my</a:t>
            </a:r>
            <a:r>
              <a:rPr lang="es-ES" dirty="0"/>
              <a:t> PII data?</a:t>
            </a:r>
          </a:p>
          <a:p>
            <a:r>
              <a:rPr lang="en-GB" dirty="0"/>
              <a:t>How</a:t>
            </a:r>
            <a:r>
              <a:rPr lang="es-ES" dirty="0"/>
              <a:t> </a:t>
            </a:r>
            <a:r>
              <a:rPr lang="en-GB" dirty="0"/>
              <a:t>is</a:t>
            </a:r>
            <a:r>
              <a:rPr lang="es-ES" dirty="0"/>
              <a:t> PII data </a:t>
            </a:r>
            <a:r>
              <a:rPr lang="en-GB" dirty="0"/>
              <a:t>protected?</a:t>
            </a:r>
          </a:p>
          <a:p>
            <a:r>
              <a:rPr lang="en-GB" dirty="0"/>
              <a:t>Who has access to my PII data?</a:t>
            </a:r>
          </a:p>
          <a:p>
            <a:r>
              <a:rPr lang="en-GB" dirty="0"/>
              <a:t>What’s the usage?</a:t>
            </a:r>
          </a:p>
          <a:p>
            <a:r>
              <a:rPr lang="en-GB" dirty="0"/>
              <a:t>Is it being downloaded/exported?</a:t>
            </a:r>
          </a:p>
          <a:p>
            <a:r>
              <a:rPr lang="en-GB" dirty="0"/>
              <a:t>Is someone sending PII data to third parties?</a:t>
            </a:r>
          </a:p>
        </p:txBody>
      </p:sp>
    </p:spTree>
    <p:extLst>
      <p:ext uri="{BB962C8B-B14F-4D97-AF65-F5344CB8AC3E}">
        <p14:creationId xmlns:p14="http://schemas.microsoft.com/office/powerpoint/2010/main" val="18385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0500"/>
            <a:ext cx="1107275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Where is</a:t>
            </a:r>
            <a:r>
              <a:rPr lang="es-ES" dirty="0"/>
              <a:t> </a:t>
            </a:r>
            <a:r>
              <a:rPr lang="en-GB" dirty="0"/>
              <a:t>my</a:t>
            </a:r>
            <a:r>
              <a:rPr lang="es-ES" dirty="0"/>
              <a:t> PII data?</a:t>
            </a:r>
          </a:p>
          <a:p>
            <a:endParaRPr lang="es-ES" dirty="0"/>
          </a:p>
          <a:p>
            <a:r>
              <a:rPr lang="en-GB" dirty="0"/>
              <a:t>Information Protection &amp; Data Loss Prevention (DLP)</a:t>
            </a:r>
          </a:p>
          <a:p>
            <a:pPr lvl="1"/>
            <a:r>
              <a:rPr lang="en-GB" dirty="0"/>
              <a:t>Sensitivity Labels</a:t>
            </a:r>
          </a:p>
          <a:p>
            <a:pPr lvl="1"/>
            <a:r>
              <a:rPr lang="en-GB" dirty="0"/>
              <a:t>Policies</a:t>
            </a:r>
          </a:p>
          <a:p>
            <a:pPr lvl="1"/>
            <a:r>
              <a:rPr lang="en-GB" dirty="0"/>
              <a:t>Microsoft Defender for cloud applications</a:t>
            </a:r>
          </a:p>
          <a:p>
            <a:endParaRPr lang="es-ES" dirty="0"/>
          </a:p>
          <a:p>
            <a:r>
              <a:rPr lang="es-ES" dirty="0" err="1"/>
              <a:t>Tenant</a:t>
            </a:r>
            <a:r>
              <a:rPr lang="es-ES" dirty="0"/>
              <a:t> </a:t>
            </a:r>
            <a:r>
              <a:rPr lang="es-ES" dirty="0" err="1"/>
              <a:t>Settings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Monitoring</a:t>
            </a:r>
            <a:r>
              <a:rPr lang="es-ES" dirty="0"/>
              <a:t> &amp; </a:t>
            </a:r>
            <a:r>
              <a:rPr lang="es-ES" dirty="0" err="1"/>
              <a:t>Audting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is my PII data?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D1BB9-3A56-2EAE-CE99-91B3C0D2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128" y="2976697"/>
            <a:ext cx="7663743" cy="294466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96C373-C263-99AC-2E77-96A348568D88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8219400" cy="1333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Policies to detect PII data.</a:t>
            </a:r>
          </a:p>
          <a:p>
            <a:r>
              <a:rPr lang="en-GB" dirty="0"/>
              <a:t>Using Synapse &amp; Azure SQL database.</a:t>
            </a:r>
          </a:p>
          <a:p>
            <a:r>
              <a:rPr lang="en-GB" dirty="0"/>
              <a:t>Pushing refreshes through the Gateway.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6721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Protection</a:t>
            </a:r>
            <a:r>
              <a:rPr lang="es-ES" dirty="0"/>
              <a:t> and DLP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96C373-C263-99AC-2E77-96A348568D88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8219400" cy="4319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Sensitivity Labels</a:t>
            </a:r>
          </a:p>
          <a:p>
            <a:r>
              <a:rPr lang="en-US" sz="2000" dirty="0"/>
              <a:t>Why to use them?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Tenant Settings:</a:t>
            </a:r>
          </a:p>
          <a:p>
            <a:pPr lvl="1"/>
            <a:r>
              <a:rPr lang="en-US" sz="1600" dirty="0"/>
              <a:t>Allow users to apply sensitivity labels.</a:t>
            </a:r>
          </a:p>
          <a:p>
            <a:pPr lvl="1"/>
            <a:r>
              <a:rPr lang="en-US" sz="1600" dirty="0"/>
              <a:t>Apply sensitivity labels from data sources to their data in Power BI.</a:t>
            </a:r>
          </a:p>
          <a:p>
            <a:pPr lvl="1"/>
            <a:r>
              <a:rPr lang="en-US" sz="1600" dirty="0"/>
              <a:t>Automatically apply sensitivity labels to downstream content.</a:t>
            </a:r>
          </a:p>
          <a:p>
            <a:pPr lvl="1"/>
            <a:r>
              <a:rPr lang="en-US" sz="1600" dirty="0"/>
              <a:t>Workspace admins to override automatically applied sensitivity labels.</a:t>
            </a:r>
          </a:p>
          <a:p>
            <a:pPr lvl="1"/>
            <a:r>
              <a:rPr lang="en-US" sz="1600" dirty="0"/>
              <a:t>Restrict content with protected labels from being shared via link with everyone in your org.</a:t>
            </a:r>
          </a:p>
        </p:txBody>
      </p:sp>
    </p:spTree>
    <p:extLst>
      <p:ext uri="{BB962C8B-B14F-4D97-AF65-F5344CB8AC3E}">
        <p14:creationId xmlns:p14="http://schemas.microsoft.com/office/powerpoint/2010/main" val="236554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Sensitivity Labels</a:t>
            </a:r>
          </a:p>
        </p:txBody>
      </p:sp>
      <p:pic>
        <p:nvPicPr>
          <p:cNvPr id="3" name="Picture 2" descr="Screenshot of a workspace with the sensitivity column highlighted.">
            <a:extLst>
              <a:ext uri="{FF2B5EF4-FFF2-40B4-BE49-F238E27FC236}">
                <a16:creationId xmlns:a16="http://schemas.microsoft.com/office/drawing/2014/main" id="{F404BC48-7C9E-2400-A12E-450CE137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1711105"/>
            <a:ext cx="5795383" cy="28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creenshot shows the sensitivity icon with the menu expanded. Learn more is highlighted.">
            <a:extLst>
              <a:ext uri="{FF2B5EF4-FFF2-40B4-BE49-F238E27FC236}">
                <a16:creationId xmlns:a16="http://schemas.microsoft.com/office/drawing/2014/main" id="{2B7C94C1-F3CE-1978-4B8B-A1CBBBC7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97" y="1711105"/>
            <a:ext cx="3310203" cy="406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F24001-8424-629F-E492-15F76F638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4644284"/>
            <a:ext cx="5795383" cy="11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0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Protection and DLP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96C373-C263-99AC-2E77-96A348568D88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8219400" cy="4319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Policies</a:t>
            </a:r>
          </a:p>
          <a:p>
            <a:r>
              <a:rPr lang="en-US" sz="2000" dirty="0"/>
              <a:t>Force a label by default</a:t>
            </a:r>
          </a:p>
          <a:p>
            <a:r>
              <a:rPr lang="en-US" sz="2000" dirty="0"/>
              <a:t>Force to choose a label</a:t>
            </a:r>
          </a:p>
          <a:p>
            <a:r>
              <a:rPr lang="en-US" sz="2000" dirty="0"/>
              <a:t>Scanning for PII data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6" name="Picture 5" descr="Screenshot of policy tip badge on dataset in lists.">
            <a:extLst>
              <a:ext uri="{FF2B5EF4-FFF2-40B4-BE49-F238E27FC236}">
                <a16:creationId xmlns:a16="http://schemas.microsoft.com/office/drawing/2014/main" id="{8FEB929D-94AB-049F-0869-C9D2733E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47488"/>
            <a:ext cx="4238955" cy="103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creenshot of policy tip on dataset details page.">
            <a:extLst>
              <a:ext uri="{FF2B5EF4-FFF2-40B4-BE49-F238E27FC236}">
                <a16:creationId xmlns:a16="http://schemas.microsoft.com/office/drawing/2014/main" id="{24284E42-D822-C250-7FBF-B864045C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964" y="3640036"/>
            <a:ext cx="5269836" cy="1648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99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Protection and DLP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96C373-C263-99AC-2E77-96A348568D88}"/>
              </a:ext>
            </a:extLst>
          </p:cNvPr>
          <p:cNvSpPr txBox="1">
            <a:spLocks/>
          </p:cNvSpPr>
          <p:nvPr/>
        </p:nvSpPr>
        <p:spPr>
          <a:xfrm>
            <a:off x="838200" y="1460500"/>
            <a:ext cx="8219400" cy="4319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Microsoft Defender </a:t>
            </a:r>
            <a:r>
              <a:rPr lang="en-GB" sz="2000" dirty="0"/>
              <a:t>for cloud apps</a:t>
            </a:r>
          </a:p>
          <a:p>
            <a:r>
              <a:rPr lang="en-GB" sz="2000" dirty="0"/>
              <a:t>Block downloads from unmanaged devices.</a:t>
            </a:r>
          </a:p>
          <a:p>
            <a:r>
              <a:rPr lang="en-GB" sz="2000" dirty="0"/>
              <a:t>Block downloads of </a:t>
            </a:r>
            <a:r>
              <a:rPr lang="en-GB" sz="2000" dirty="0" err="1"/>
              <a:t>pbix</a:t>
            </a:r>
            <a:r>
              <a:rPr lang="en-GB" sz="2000" dirty="0"/>
              <a:t> files of sensitive reports.</a:t>
            </a:r>
          </a:p>
          <a:p>
            <a:r>
              <a:rPr lang="en-GB" sz="2000" dirty="0"/>
              <a:t>Alerts:</a:t>
            </a:r>
          </a:p>
          <a:p>
            <a:pPr lvl="1"/>
            <a:r>
              <a:rPr lang="en-GB" sz="1600" dirty="0"/>
              <a:t>Massive sensitivity label removal.</a:t>
            </a:r>
          </a:p>
          <a:p>
            <a:pPr lvl="1"/>
            <a:r>
              <a:rPr lang="en-GB" sz="1600" dirty="0"/>
              <a:t>Reduction of sensitivity labels (i.e. from High to Public).</a:t>
            </a:r>
          </a:p>
          <a:p>
            <a:pPr lvl="1"/>
            <a:r>
              <a:rPr lang="en-GB" sz="1600" dirty="0"/>
              <a:t>Suspicious share.</a:t>
            </a:r>
          </a:p>
          <a:p>
            <a:pPr lvl="1"/>
            <a:r>
              <a:rPr lang="en-GB" sz="1600" dirty="0"/>
              <a:t>Mass share of reports.</a:t>
            </a:r>
          </a:p>
          <a:p>
            <a:pPr marL="0" indent="0"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26766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F3F3F"/>
      </a:dk2>
      <a:lt2>
        <a:srgbClr val="E5DEDB"/>
      </a:lt2>
      <a:accent1>
        <a:srgbClr val="FFCA08"/>
      </a:accent1>
      <a:accent2>
        <a:srgbClr val="2067F6"/>
      </a:accent2>
      <a:accent3>
        <a:srgbClr val="107E7E"/>
      </a:accent3>
      <a:accent4>
        <a:srgbClr val="73158D"/>
      </a:accent4>
      <a:accent5>
        <a:srgbClr val="C9421D"/>
      </a:accent5>
      <a:accent6>
        <a:srgbClr val="199F1F"/>
      </a:accent6>
      <a:hlink>
        <a:srgbClr val="2998E3"/>
      </a:hlink>
      <a:folHlink>
        <a:srgbClr val="F110F6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8177DC1C906C64AA07F25FA26C82E7D" ma:contentTypeVersion="14" ma:contentTypeDescription="Crear nuevo documento." ma:contentTypeScope="" ma:versionID="0c062783e9d1dd705d1529668cd3e9f9">
  <xsd:schema xmlns:xsd="http://www.w3.org/2001/XMLSchema" xmlns:xs="http://www.w3.org/2001/XMLSchema" xmlns:p="http://schemas.microsoft.com/office/2006/metadata/properties" xmlns:ns2="d6b31ee8-d8e5-4736-9888-27fda560a1cd" xmlns:ns3="4c7bcf79-b679-40f8-be69-68cade67a1ba" targetNamespace="http://schemas.microsoft.com/office/2006/metadata/properties" ma:root="true" ma:fieldsID="51b6f8ab890298047cf34d384731a85c" ns2:_="" ns3:_="">
    <xsd:import namespace="d6b31ee8-d8e5-4736-9888-27fda560a1cd"/>
    <xsd:import namespace="4c7bcf79-b679-40f8-be69-68cade67a1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31ee8-d8e5-4736-9888-27fda560a1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a8fcfbf5-f95c-43bd-b397-6f9b77b76c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bcf79-b679-40f8-be69-68cade67a1b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206eedd-aa39-4993-bec3-cc8fd7acb6aa}" ma:internalName="TaxCatchAll" ma:showField="CatchAllData" ma:web="4c7bcf79-b679-40f8-be69-68cade67a1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7bcf79-b679-40f8-be69-68cade67a1ba" xsi:nil="true"/>
    <lcf76f155ced4ddcb4097134ff3c332f xmlns="d6b31ee8-d8e5-4736-9888-27fda560a1c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8386CD-59D2-4BC4-8FE7-40F4419B04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b31ee8-d8e5-4736-9888-27fda560a1cd"/>
    <ds:schemaRef ds:uri="4c7bcf79-b679-40f8-be69-68cade67a1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d6b31ee8-d8e5-4736-9888-27fda560a1cd"/>
    <ds:schemaRef ds:uri="http://purl.org/dc/terms/"/>
    <ds:schemaRef ds:uri="http://schemas.microsoft.com/office/infopath/2007/PartnerControls"/>
    <ds:schemaRef ds:uri="http://purl.org/dc/dcmitype/"/>
    <ds:schemaRef ds:uri="4c7bcf79-b679-40f8-be69-68cade67a1ba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Segoe UI Black</vt:lpstr>
      <vt:lpstr>Segoe UI Semibold</vt:lpstr>
      <vt:lpstr>Segoe UI Semilight</vt:lpstr>
      <vt:lpstr>Office Theme</vt:lpstr>
      <vt:lpstr>PowerPoint Presentation</vt:lpstr>
      <vt:lpstr>Francisco Gutiérrez González</vt:lpstr>
      <vt:lpstr>Objetives</vt:lpstr>
      <vt:lpstr>Content</vt:lpstr>
      <vt:lpstr>Where is my PII data?</vt:lpstr>
      <vt:lpstr>Information Protection and DLP</vt:lpstr>
      <vt:lpstr>Sensitivity Labels</vt:lpstr>
      <vt:lpstr>Information Protection and DLP</vt:lpstr>
      <vt:lpstr>Information Protection and DLP</vt:lpstr>
      <vt:lpstr>Tenant Settings</vt:lpstr>
      <vt:lpstr>Monitoring &amp; Auditing</vt:lpstr>
      <vt:lpstr>Reference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Francisco Gutierrez Gonzalez</cp:lastModifiedBy>
  <cp:revision>30</cp:revision>
  <dcterms:created xsi:type="dcterms:W3CDTF">2020-02-08T21:32:28Z</dcterms:created>
  <dcterms:modified xsi:type="dcterms:W3CDTF">2023-10-29T10:38:21Z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0x01010018177DC1C906C64AA07F25FA26C82E7D</vt:lpwstr>
  </property>
  <property fmtid="{D5CDD505-2E9C-101B-9397-08002B2CF9AE}" pid="3" name="MediaServiceImageTags">
    <vt:lpwstr/>
  </property>
</Properties>
</file>